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17" r:id="rId3"/>
    <p:sldId id="257" r:id="rId4"/>
    <p:sldId id="258" r:id="rId5"/>
    <p:sldId id="259" r:id="rId6"/>
    <p:sldId id="260" r:id="rId7"/>
    <p:sldId id="266" r:id="rId8"/>
    <p:sldId id="312" r:id="rId9"/>
    <p:sldId id="315" r:id="rId10"/>
    <p:sldId id="313" r:id="rId11"/>
    <p:sldId id="314" r:id="rId12"/>
    <p:sldId id="316" r:id="rId13"/>
    <p:sldId id="263" r:id="rId14"/>
    <p:sldId id="318" r:id="rId15"/>
    <p:sldId id="274" r:id="rId16"/>
    <p:sldId id="32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6" autoAdjust="0"/>
    <p:restoredTop sz="67574" autoAdjust="0"/>
  </p:normalViewPr>
  <p:slideViewPr>
    <p:cSldViewPr>
      <p:cViewPr>
        <p:scale>
          <a:sx n="70" d="100"/>
          <a:sy n="70" d="100"/>
        </p:scale>
        <p:origin x="-208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46A4E-3271-4822-A321-6676E563E2EE}" type="datetimeFigureOut">
              <a:rPr lang="en-US" smtClean="0"/>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8EBDF-C223-4EF2-8C22-30237E4830A2}" type="slidenum">
              <a:rPr lang="en-US" smtClean="0"/>
              <a:t>‹#›</a:t>
            </a:fld>
            <a:endParaRPr lang="en-US"/>
          </a:p>
        </p:txBody>
      </p:sp>
    </p:spTree>
    <p:extLst>
      <p:ext uri="{BB962C8B-B14F-4D97-AF65-F5344CB8AC3E}">
        <p14:creationId xmlns:p14="http://schemas.microsoft.com/office/powerpoint/2010/main" val="215673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I teach in the biology department here at Susquehanna and I’m going to tell you a little about how I’ve started to integrate activities related to climate change into a freshman-level course I teach. </a:t>
            </a:r>
          </a:p>
          <a:p>
            <a:endParaRPr lang="en-US" baseline="0" dirty="0" smtClean="0"/>
          </a:p>
          <a:p>
            <a:r>
              <a:rPr lang="en-US" baseline="0" dirty="0" smtClean="0"/>
              <a:t>I’d like to emphasize that these activities are works in progress and at this point aren’t fully realized. </a:t>
            </a:r>
          </a:p>
          <a:p>
            <a:endParaRPr lang="en-US" baseline="0" dirty="0" smtClean="0"/>
          </a:p>
        </p:txBody>
      </p:sp>
      <p:sp>
        <p:nvSpPr>
          <p:cNvPr id="4" name="Slide Number Placeholder 3"/>
          <p:cNvSpPr>
            <a:spLocks noGrp="1"/>
          </p:cNvSpPr>
          <p:nvPr>
            <p:ph type="sldNum" sz="quarter" idx="10"/>
          </p:nvPr>
        </p:nvSpPr>
        <p:spPr/>
        <p:txBody>
          <a:bodyPr/>
          <a:lstStyle/>
          <a:p>
            <a:fld id="{8C18EBDF-C223-4EF2-8C22-30237E4830A2}" type="slidenum">
              <a:rPr lang="en-US" smtClean="0"/>
              <a:t>1</a:t>
            </a:fld>
            <a:endParaRPr lang="en-US"/>
          </a:p>
        </p:txBody>
      </p:sp>
    </p:spTree>
    <p:extLst>
      <p:ext uri="{BB962C8B-B14F-4D97-AF65-F5344CB8AC3E}">
        <p14:creationId xmlns:p14="http://schemas.microsoft.com/office/powerpoint/2010/main" val="428295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10</a:t>
            </a:fld>
            <a:endParaRPr lang="en-US"/>
          </a:p>
        </p:txBody>
      </p:sp>
    </p:spTree>
    <p:extLst>
      <p:ext uri="{BB962C8B-B14F-4D97-AF65-F5344CB8AC3E}">
        <p14:creationId xmlns:p14="http://schemas.microsoft.com/office/powerpoint/2010/main" val="93403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will be talking about two activities.</a:t>
            </a:r>
            <a:r>
              <a:rPr lang="en-US" baseline="0" dirty="0" smtClean="0"/>
              <a:t> </a:t>
            </a:r>
            <a:endParaRPr lang="en-US" baseline="0" dirty="0" smtClean="0"/>
          </a:p>
          <a:p>
            <a:endParaRPr lang="en-US" baseline="0" dirty="0" smtClean="0"/>
          </a:p>
          <a:p>
            <a:r>
              <a:rPr lang="en-US" baseline="0" dirty="0" smtClean="0"/>
              <a:t>The </a:t>
            </a:r>
            <a:r>
              <a:rPr lang="en-US" baseline="0" dirty="0" smtClean="0"/>
              <a:t>first requires students to assume the role of scientist and design an experiment addressing the impact of climate change on species diversity. </a:t>
            </a:r>
          </a:p>
          <a:p>
            <a:endParaRPr lang="en-US" baseline="0" dirty="0" smtClean="0"/>
          </a:p>
          <a:p>
            <a:r>
              <a:rPr lang="en-US" baseline="0" dirty="0" smtClean="0"/>
              <a:t>The second activity is aimed at getting students to consider how we as a society can configure our natural areas and reserves to accommodate changes in species ranges. </a:t>
            </a:r>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2</a:t>
            </a:fld>
            <a:endParaRPr lang="en-US"/>
          </a:p>
        </p:txBody>
      </p:sp>
    </p:spTree>
    <p:extLst>
      <p:ext uri="{BB962C8B-B14F-4D97-AF65-F5344CB8AC3E}">
        <p14:creationId xmlns:p14="http://schemas.microsoft.com/office/powerpoint/2010/main" val="68190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the teaching I’m going to talk about takes place in our course ‘Ecology, Evolution &amp; Heredity’. This course is the first course in a 4 semester introductory sequence of courses for biology majors.</a:t>
            </a:r>
            <a:r>
              <a:rPr lang="en-US" baseline="0" dirty="0" smtClean="0"/>
              <a:t> </a:t>
            </a:r>
          </a:p>
          <a:p>
            <a:endParaRPr lang="en-US" baseline="0" dirty="0" smtClean="0"/>
          </a:p>
          <a:p>
            <a:r>
              <a:rPr lang="en-US" baseline="0" dirty="0" smtClean="0"/>
              <a:t>Therefore this course is almost exclusively freshman. </a:t>
            </a:r>
          </a:p>
          <a:p>
            <a:endParaRPr lang="en-US" baseline="0" dirty="0" smtClean="0"/>
          </a:p>
          <a:p>
            <a:r>
              <a:rPr lang="en-US" baseline="0" dirty="0" smtClean="0"/>
              <a:t>This course has several goals but with respect to what I’m going to talk about today the main content goal is for students to develop an understanding of how climate influences populations, communities and ecosystems, these being the primary levels at which we study ecology.  </a:t>
            </a:r>
          </a:p>
          <a:p>
            <a:endParaRPr lang="en-US" baseline="0" dirty="0" smtClean="0"/>
          </a:p>
          <a:p>
            <a:r>
              <a:rPr lang="en-US" baseline="0" dirty="0" smtClean="0"/>
              <a:t>Also,  we want students to gain a deeper understanding of the scientific method than they received in high school.</a:t>
            </a:r>
          </a:p>
          <a:p>
            <a:endParaRPr lang="en-US" baseline="0" dirty="0" smtClean="0"/>
          </a:p>
          <a:p>
            <a:r>
              <a:rPr lang="en-US" baseline="0" dirty="0" smtClean="0"/>
              <a:t>And gain a better understanding how the relationship between biology and society. </a:t>
            </a:r>
          </a:p>
          <a:p>
            <a:endParaRPr lang="en-US" baseline="0" dirty="0" smtClean="0"/>
          </a:p>
          <a:p>
            <a:r>
              <a:rPr lang="en-US" baseline="0" dirty="0" smtClean="0"/>
              <a:t>What I’m going to talk about is how I attempt to accomplish these goals using climate change research.  </a:t>
            </a:r>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3</a:t>
            </a:fld>
            <a:endParaRPr lang="en-US"/>
          </a:p>
        </p:txBody>
      </p:sp>
    </p:spTree>
    <p:extLst>
      <p:ext uri="{BB962C8B-B14F-4D97-AF65-F5344CB8AC3E}">
        <p14:creationId xmlns:p14="http://schemas.microsoft.com/office/powerpoint/2010/main" val="398960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few years of teaching this course I focused</a:t>
            </a:r>
            <a:r>
              <a:rPr lang="en-US" baseline="0" dirty="0" smtClean="0"/>
              <a:t> on the large-scale spatial variation in climate- how global wind patterns determine the distribution of precipitation and combined with patterns of temperature these largely determine where the earth’s biomes are located. </a:t>
            </a:r>
          </a:p>
          <a:p>
            <a:endParaRPr lang="en-US" baseline="0" dirty="0" smtClean="0"/>
          </a:p>
          <a:p>
            <a:r>
              <a:rPr lang="en-US" baseline="0" dirty="0" smtClean="0"/>
              <a:t>And additionally the role of climate in determining where specific species are located.</a:t>
            </a:r>
          </a:p>
          <a:p>
            <a:endParaRPr lang="en-US" baseline="0" dirty="0" smtClean="0"/>
          </a:p>
          <a:p>
            <a:r>
              <a:rPr lang="en-US" baseline="0" dirty="0" smtClean="0"/>
              <a:t>In teaching this during these first few years I noticed two problems: </a:t>
            </a:r>
            <a:endParaRPr lang="en-US" baseline="0" dirty="0" smtClean="0"/>
          </a:p>
          <a:p>
            <a:pPr marL="228600" indent="-228600">
              <a:buAutoNum type="arabicParenR"/>
            </a:pPr>
            <a:r>
              <a:rPr lang="en-US" baseline="0" dirty="0" smtClean="0"/>
              <a:t>firstly </a:t>
            </a:r>
            <a:r>
              <a:rPr lang="en-US" baseline="0" dirty="0" smtClean="0"/>
              <a:t>I really was treating climate as a static, unchanging entity, which of course we know not to be true, and </a:t>
            </a:r>
            <a:endParaRPr lang="en-US" baseline="0" dirty="0" smtClean="0"/>
          </a:p>
          <a:p>
            <a:pPr marL="0" indent="0">
              <a:buNone/>
            </a:pPr>
            <a:r>
              <a:rPr lang="en-US" baseline="0" dirty="0" smtClean="0"/>
              <a:t>2</a:t>
            </a:r>
            <a:r>
              <a:rPr lang="en-US" baseline="0" dirty="0" smtClean="0"/>
              <a:t>) secondly I felt that I wasn’t really engaging my students with this material.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4</a:t>
            </a:fld>
            <a:endParaRPr lang="en-US"/>
          </a:p>
        </p:txBody>
      </p:sp>
    </p:spTree>
    <p:extLst>
      <p:ext uri="{BB962C8B-B14F-4D97-AF65-F5344CB8AC3E}">
        <p14:creationId xmlns:p14="http://schemas.microsoft.com/office/powerpoint/2010/main" val="311665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year I took a different tact where I tried to present students with this fundamental question.  On our planet C02 concentrations are increasing, so are temperatures. How will this influence nature?</a:t>
            </a:r>
          </a:p>
          <a:p>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5</a:t>
            </a:fld>
            <a:endParaRPr lang="en-US"/>
          </a:p>
        </p:txBody>
      </p:sp>
    </p:spTree>
    <p:extLst>
      <p:ext uri="{BB962C8B-B14F-4D97-AF65-F5344CB8AC3E}">
        <p14:creationId xmlns:p14="http://schemas.microsoft.com/office/powerpoint/2010/main" val="184157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taking</a:t>
            </a:r>
            <a:r>
              <a:rPr lang="en-US" baseline="0" dirty="0" smtClean="0"/>
              <a:t> this approach one of the first things I did was have students take 10 min and write a paragraph trying to answer this question- how will natural systems be influenced by climate change?  </a:t>
            </a:r>
          </a:p>
          <a:p>
            <a:endParaRPr lang="en-US" baseline="0" dirty="0" smtClean="0"/>
          </a:p>
          <a:p>
            <a:r>
              <a:rPr lang="en-US" baseline="0" dirty="0" smtClean="0"/>
              <a:t>This question is intentionally as broad as possible, hoping that it will draw out student’s preconceived notions on this topic. </a:t>
            </a:r>
          </a:p>
          <a:p>
            <a:endParaRPr lang="en-US" baseline="0" dirty="0" smtClean="0"/>
          </a:p>
          <a:p>
            <a:r>
              <a:rPr lang="en-US" baseline="0" dirty="0" smtClean="0"/>
              <a:t>After students write individually then they report back and I summarize on the board the key points of the discussion. </a:t>
            </a:r>
            <a:endParaRPr lang="en-US" baseline="0" dirty="0" smtClean="0"/>
          </a:p>
          <a:p>
            <a:endParaRPr lang="en-US" baseline="0" dirty="0" smtClean="0"/>
          </a:p>
          <a:p>
            <a:r>
              <a:rPr lang="en-US" baseline="0" dirty="0" smtClean="0"/>
              <a:t>In </a:t>
            </a:r>
            <a:r>
              <a:rPr lang="en-US" baseline="0" dirty="0" smtClean="0"/>
              <a:t>my class responses to this question were pretty dichotomous, either students thought everything is going to go extinct or climate change is going to have no effect at all. Understanding students perception of this topic first helped me understand where they were coming from. </a:t>
            </a:r>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6</a:t>
            </a:fld>
            <a:endParaRPr lang="en-US"/>
          </a:p>
        </p:txBody>
      </p:sp>
    </p:spTree>
    <p:extLst>
      <p:ext uri="{BB962C8B-B14F-4D97-AF65-F5344CB8AC3E}">
        <p14:creationId xmlns:p14="http://schemas.microsoft.com/office/powerpoint/2010/main" val="184157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 think it is important to let students in on the secret that we as scientist really have no idea what the answer is to this question and that is because every little work has actually been done on this topic. </a:t>
            </a:r>
          </a:p>
          <a:p>
            <a:endParaRPr lang="en-US" baseline="0" dirty="0" smtClean="0"/>
          </a:p>
          <a:p>
            <a:r>
              <a:rPr lang="en-US" baseline="0" dirty="0" smtClean="0"/>
              <a:t>Here is what I mean, </a:t>
            </a:r>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7</a:t>
            </a:fld>
            <a:endParaRPr lang="en-US"/>
          </a:p>
        </p:txBody>
      </p:sp>
    </p:spTree>
    <p:extLst>
      <p:ext uri="{BB962C8B-B14F-4D97-AF65-F5344CB8AC3E}">
        <p14:creationId xmlns:p14="http://schemas.microsoft.com/office/powerpoint/2010/main" val="125385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8</a:t>
            </a:fld>
            <a:endParaRPr lang="en-US"/>
          </a:p>
        </p:txBody>
      </p:sp>
    </p:spTree>
    <p:extLst>
      <p:ext uri="{BB962C8B-B14F-4D97-AF65-F5344CB8AC3E}">
        <p14:creationId xmlns:p14="http://schemas.microsoft.com/office/powerpoint/2010/main" val="21728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8EBDF-C223-4EF2-8C22-30237E4830A2}" type="slidenum">
              <a:rPr lang="en-US" smtClean="0"/>
              <a:t>9</a:t>
            </a:fld>
            <a:endParaRPr lang="en-US"/>
          </a:p>
        </p:txBody>
      </p:sp>
    </p:spTree>
    <p:extLst>
      <p:ext uri="{BB962C8B-B14F-4D97-AF65-F5344CB8AC3E}">
        <p14:creationId xmlns:p14="http://schemas.microsoft.com/office/powerpoint/2010/main" val="177304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98F4D-C9DA-497F-9C23-422DA68ADAB5}"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407394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F4D-C9DA-497F-9C23-422DA68ADAB5}"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58955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F4D-C9DA-497F-9C23-422DA68ADAB5}"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396290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F4D-C9DA-497F-9C23-422DA68ADAB5}"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78095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98F4D-C9DA-497F-9C23-422DA68ADAB5}"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5264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98F4D-C9DA-497F-9C23-422DA68ADAB5}"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235394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98F4D-C9DA-497F-9C23-422DA68ADAB5}"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35539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98F4D-C9DA-497F-9C23-422DA68ADAB5}"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32746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98F4D-C9DA-497F-9C23-422DA68ADAB5}"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71296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98F4D-C9DA-497F-9C23-422DA68ADAB5}"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226161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98F4D-C9DA-497F-9C23-422DA68ADAB5}"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64A0-CFF0-4B50-8EAB-D4E2B49D54A8}" type="slidenum">
              <a:rPr lang="en-US" smtClean="0"/>
              <a:t>‹#›</a:t>
            </a:fld>
            <a:endParaRPr lang="en-US"/>
          </a:p>
        </p:txBody>
      </p:sp>
    </p:spTree>
    <p:extLst>
      <p:ext uri="{BB962C8B-B14F-4D97-AF65-F5344CB8AC3E}">
        <p14:creationId xmlns:p14="http://schemas.microsoft.com/office/powerpoint/2010/main" val="17953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98F4D-C9DA-497F-9C23-422DA68ADAB5}" type="datetimeFigureOut">
              <a:rPr lang="en-US" smtClean="0"/>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E64A0-CFF0-4B50-8EAB-D4E2B49D54A8}" type="slidenum">
              <a:rPr lang="en-US" smtClean="0"/>
              <a:t>‹#›</a:t>
            </a:fld>
            <a:endParaRPr lang="en-US"/>
          </a:p>
        </p:txBody>
      </p:sp>
    </p:spTree>
    <p:extLst>
      <p:ext uri="{BB962C8B-B14F-4D97-AF65-F5344CB8AC3E}">
        <p14:creationId xmlns:p14="http://schemas.microsoft.com/office/powerpoint/2010/main" val="119767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73175"/>
            <a:ext cx="8915400" cy="1470025"/>
          </a:xfrm>
        </p:spPr>
        <p:txBody>
          <a:bodyPr>
            <a:normAutofit fontScale="90000"/>
          </a:bodyPr>
          <a:lstStyle/>
          <a:p>
            <a:r>
              <a:rPr lang="en-US" dirty="0" smtClean="0"/>
              <a:t/>
            </a:r>
            <a:br>
              <a:rPr lang="en-US" dirty="0" smtClean="0"/>
            </a:br>
            <a:r>
              <a:rPr lang="en-US" dirty="0" smtClean="0"/>
              <a:t>Stimulating interest in climate change ecology among first year students</a:t>
            </a:r>
            <a:r>
              <a:rPr lang="en-US" dirty="0"/>
              <a:t/>
            </a:r>
            <a:br>
              <a:rPr lang="en-US" dirty="0"/>
            </a:br>
            <a:endParaRPr lang="en-US" dirty="0"/>
          </a:p>
        </p:txBody>
      </p:sp>
      <p:sp>
        <p:nvSpPr>
          <p:cNvPr id="3" name="Subtitle 2"/>
          <p:cNvSpPr>
            <a:spLocks noGrp="1"/>
          </p:cNvSpPr>
          <p:nvPr>
            <p:ph type="subTitle" idx="1"/>
          </p:nvPr>
        </p:nvSpPr>
        <p:spPr>
          <a:xfrm>
            <a:off x="2971800" y="3429000"/>
            <a:ext cx="2743200" cy="762000"/>
          </a:xfrm>
        </p:spPr>
        <p:txBody>
          <a:bodyPr/>
          <a:lstStyle/>
          <a:p>
            <a:r>
              <a:rPr lang="en-US" dirty="0" smtClean="0"/>
              <a:t>David Matlaga</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29" t="14672" r="7840" b="14901"/>
          <a:stretch/>
        </p:blipFill>
        <p:spPr bwMode="auto">
          <a:xfrm>
            <a:off x="2286000" y="4572000"/>
            <a:ext cx="4191000" cy="119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69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61009" cy="1143000"/>
          </a:xfrm>
        </p:spPr>
        <p:txBody>
          <a:bodyPr>
            <a:normAutofit fontScale="90000"/>
          </a:bodyPr>
          <a:lstStyle/>
          <a:p>
            <a:r>
              <a:rPr lang="en-US" dirty="0" smtClean="0"/>
              <a:t>Difficulties inherent to ecological research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32857"/>
            <a:ext cx="2808515"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1000780"/>
            <a:ext cx="3037115" cy="523220"/>
          </a:xfrm>
          <a:prstGeom prst="rect">
            <a:avLst/>
          </a:prstGeom>
          <a:noFill/>
          <a:ln>
            <a:solidFill>
              <a:schemeClr val="tx1"/>
            </a:solidFill>
          </a:ln>
        </p:spPr>
        <p:txBody>
          <a:bodyPr wrap="square" rtlCol="0">
            <a:spAutoFit/>
          </a:bodyPr>
          <a:lstStyle/>
          <a:p>
            <a:r>
              <a:rPr lang="en-US" sz="2800" dirty="0"/>
              <a:t>C</a:t>
            </a:r>
            <a:r>
              <a:rPr lang="en-US" sz="2800" dirty="0" smtClean="0"/>
              <a:t>orrelational study</a:t>
            </a:r>
            <a:endParaRPr lang="en-US" sz="28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44780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11873" y="1000780"/>
            <a:ext cx="3855927" cy="523220"/>
          </a:xfrm>
          <a:prstGeom prst="rect">
            <a:avLst/>
          </a:prstGeom>
          <a:noFill/>
          <a:ln>
            <a:solidFill>
              <a:schemeClr val="tx1"/>
            </a:solidFill>
          </a:ln>
        </p:spPr>
        <p:txBody>
          <a:bodyPr wrap="none" rtlCol="0">
            <a:spAutoFit/>
          </a:bodyPr>
          <a:lstStyle/>
          <a:p>
            <a:r>
              <a:rPr lang="en-US" sz="2800" dirty="0" smtClean="0"/>
              <a:t>Manipulative experiment</a:t>
            </a:r>
            <a:endParaRPr lang="en-US" sz="2800" dirty="0"/>
          </a:p>
        </p:txBody>
      </p:sp>
      <p:sp>
        <p:nvSpPr>
          <p:cNvPr id="7" name="TextBox 6"/>
          <p:cNvSpPr txBox="1"/>
          <p:nvPr/>
        </p:nvSpPr>
        <p:spPr>
          <a:xfrm>
            <a:off x="115606" y="3606225"/>
            <a:ext cx="9142952" cy="584775"/>
          </a:xfrm>
          <a:prstGeom prst="rect">
            <a:avLst/>
          </a:prstGeom>
          <a:noFill/>
        </p:spPr>
        <p:txBody>
          <a:bodyPr wrap="none" rtlCol="0">
            <a:spAutoFit/>
          </a:bodyPr>
          <a:lstStyle/>
          <a:p>
            <a:r>
              <a:rPr lang="en-US" sz="3200" dirty="0" smtClean="0"/>
              <a:t>Perfect                   </a:t>
            </a:r>
            <a:r>
              <a:rPr lang="en-US" sz="3200" u="sng" dirty="0" smtClean="0"/>
              <a:t>Mimic nature?</a:t>
            </a:r>
            <a:r>
              <a:rPr lang="en-US" sz="3200" dirty="0" smtClean="0"/>
              <a:t>          Not so perfect</a:t>
            </a:r>
            <a:endParaRPr lang="en-US" sz="3200" dirty="0"/>
          </a:p>
        </p:txBody>
      </p:sp>
      <p:sp>
        <p:nvSpPr>
          <p:cNvPr id="10" name="TextBox 9"/>
          <p:cNvSpPr txBox="1"/>
          <p:nvPr/>
        </p:nvSpPr>
        <p:spPr>
          <a:xfrm>
            <a:off x="-76200" y="4673025"/>
            <a:ext cx="9228167" cy="584775"/>
          </a:xfrm>
          <a:prstGeom prst="rect">
            <a:avLst/>
          </a:prstGeom>
          <a:noFill/>
        </p:spPr>
        <p:txBody>
          <a:bodyPr wrap="none" rtlCol="0">
            <a:spAutoFit/>
          </a:bodyPr>
          <a:lstStyle/>
          <a:p>
            <a:r>
              <a:rPr lang="en-US" sz="3200" dirty="0" smtClean="0"/>
              <a:t>   No                          </a:t>
            </a:r>
            <a:r>
              <a:rPr lang="en-US" sz="3200" u="sng" dirty="0" smtClean="0"/>
              <a:t>ID cause/effect?</a:t>
            </a:r>
            <a:r>
              <a:rPr lang="en-US" sz="3200" dirty="0" smtClean="0"/>
              <a:t>          Good-to-fair</a:t>
            </a:r>
            <a:endParaRPr lang="en-US" sz="3200" dirty="0"/>
          </a:p>
        </p:txBody>
      </p:sp>
      <p:sp>
        <p:nvSpPr>
          <p:cNvPr id="3" name="TextBox 2"/>
          <p:cNvSpPr txBox="1"/>
          <p:nvPr/>
        </p:nvSpPr>
        <p:spPr>
          <a:xfrm>
            <a:off x="3962400" y="1905000"/>
            <a:ext cx="1118961" cy="1015663"/>
          </a:xfrm>
          <a:prstGeom prst="rect">
            <a:avLst/>
          </a:prstGeom>
          <a:noFill/>
        </p:spPr>
        <p:txBody>
          <a:bodyPr wrap="none" rtlCol="0">
            <a:spAutoFit/>
          </a:bodyPr>
          <a:lstStyle/>
          <a:p>
            <a:r>
              <a:rPr lang="en-US" sz="6000" b="1" dirty="0" smtClean="0"/>
              <a:t>Vs.</a:t>
            </a:r>
            <a:endParaRPr lang="en-US" sz="6000" b="1" dirty="0"/>
          </a:p>
        </p:txBody>
      </p:sp>
      <p:sp>
        <p:nvSpPr>
          <p:cNvPr id="11" name="TextBox 10"/>
          <p:cNvSpPr txBox="1"/>
          <p:nvPr/>
        </p:nvSpPr>
        <p:spPr>
          <a:xfrm>
            <a:off x="-84167" y="5663625"/>
            <a:ext cx="7736798" cy="584775"/>
          </a:xfrm>
          <a:prstGeom prst="rect">
            <a:avLst/>
          </a:prstGeom>
          <a:noFill/>
        </p:spPr>
        <p:txBody>
          <a:bodyPr wrap="none" rtlCol="0">
            <a:spAutoFit/>
          </a:bodyPr>
          <a:lstStyle/>
          <a:p>
            <a:r>
              <a:rPr lang="en-US" sz="3200" dirty="0" smtClean="0"/>
              <a:t>   No                         </a:t>
            </a:r>
            <a:r>
              <a:rPr lang="en-US" sz="3200" u="sng" dirty="0" smtClean="0"/>
              <a:t>Confounding var.?</a:t>
            </a:r>
            <a:r>
              <a:rPr lang="en-US" sz="3200" dirty="0" smtClean="0"/>
              <a:t>          Yes</a:t>
            </a:r>
            <a:endParaRPr lang="en-US" sz="3200" dirty="0"/>
          </a:p>
        </p:txBody>
      </p:sp>
    </p:spTree>
    <p:extLst>
      <p:ext uri="{BB962C8B-B14F-4D97-AF65-F5344CB8AC3E}">
        <p14:creationId xmlns:p14="http://schemas.microsoft.com/office/powerpoint/2010/main" val="28055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Methods of warming</a:t>
            </a:r>
            <a:endParaRPr lang="en-US" dirty="0"/>
          </a:p>
        </p:txBody>
      </p:sp>
      <p:sp>
        <p:nvSpPr>
          <p:cNvPr id="4" name="TextBox 3"/>
          <p:cNvSpPr txBox="1"/>
          <p:nvPr/>
        </p:nvSpPr>
        <p:spPr>
          <a:xfrm>
            <a:off x="32442" y="1244025"/>
            <a:ext cx="2955617" cy="584775"/>
          </a:xfrm>
          <a:prstGeom prst="rect">
            <a:avLst/>
          </a:prstGeom>
          <a:noFill/>
        </p:spPr>
        <p:txBody>
          <a:bodyPr wrap="none" rtlCol="0">
            <a:spAutoFit/>
          </a:bodyPr>
          <a:lstStyle/>
          <a:p>
            <a:r>
              <a:rPr lang="en-US" sz="3200" u="sng" dirty="0" smtClean="0"/>
              <a:t>Passive methods</a:t>
            </a:r>
            <a:endParaRPr lang="en-US" sz="3200" u="sng" dirty="0"/>
          </a:p>
        </p:txBody>
      </p:sp>
      <p:pic>
        <p:nvPicPr>
          <p:cNvPr id="6146" name="Picture 2" descr="http://www.earthtimes.org/enviro-image/images/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84096"/>
            <a:ext cx="3200400" cy="22545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83697"/>
            <a:ext cx="3200400" cy="211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428" y="5801380"/>
            <a:ext cx="2528256" cy="523220"/>
          </a:xfrm>
          <a:prstGeom prst="rect">
            <a:avLst/>
          </a:prstGeom>
          <a:noFill/>
        </p:spPr>
        <p:txBody>
          <a:bodyPr wrap="none" rtlCol="0">
            <a:spAutoFit/>
          </a:bodyPr>
          <a:lstStyle/>
          <a:p>
            <a:r>
              <a:rPr lang="en-US" sz="2800" dirty="0" smtClean="0">
                <a:solidFill>
                  <a:schemeClr val="bg1"/>
                </a:solidFill>
              </a:rPr>
              <a:t>Closed chamber</a:t>
            </a:r>
            <a:endParaRPr lang="en-US" sz="2800" dirty="0">
              <a:solidFill>
                <a:schemeClr val="bg1"/>
              </a:solidFill>
            </a:endParaRPr>
          </a:p>
        </p:txBody>
      </p:sp>
      <p:sp>
        <p:nvSpPr>
          <p:cNvPr id="5" name="TextBox 4"/>
          <p:cNvSpPr txBox="1"/>
          <p:nvPr/>
        </p:nvSpPr>
        <p:spPr>
          <a:xfrm>
            <a:off x="0" y="1686580"/>
            <a:ext cx="2351926" cy="523220"/>
          </a:xfrm>
          <a:prstGeom prst="rect">
            <a:avLst/>
          </a:prstGeom>
          <a:noFill/>
        </p:spPr>
        <p:txBody>
          <a:bodyPr wrap="none" rtlCol="0">
            <a:spAutoFit/>
          </a:bodyPr>
          <a:lstStyle/>
          <a:p>
            <a:r>
              <a:rPr lang="en-US" sz="2800" dirty="0" smtClean="0"/>
              <a:t>Open chamber</a:t>
            </a:r>
            <a:endParaRPr lang="en-US" sz="2800" dirty="0"/>
          </a:p>
        </p:txBody>
      </p:sp>
      <p:grpSp>
        <p:nvGrpSpPr>
          <p:cNvPr id="3" name="Group 2"/>
          <p:cNvGrpSpPr/>
          <p:nvPr/>
        </p:nvGrpSpPr>
        <p:grpSpPr>
          <a:xfrm>
            <a:off x="5181600" y="1244025"/>
            <a:ext cx="3648298" cy="5559546"/>
            <a:chOff x="5181600" y="1244025"/>
            <a:chExt cx="3648298" cy="5559546"/>
          </a:xfrm>
        </p:grpSpPr>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02189"/>
              <a:ext cx="3411616" cy="255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638800" y="1244025"/>
              <a:ext cx="2783326" cy="584775"/>
            </a:xfrm>
            <a:prstGeom prst="rect">
              <a:avLst/>
            </a:prstGeom>
            <a:noFill/>
          </p:spPr>
          <p:txBody>
            <a:bodyPr wrap="none" rtlCol="0">
              <a:spAutoFit/>
            </a:bodyPr>
            <a:lstStyle/>
            <a:p>
              <a:r>
                <a:rPr lang="en-US" sz="3200" u="sng" dirty="0" smtClean="0"/>
                <a:t>Active methods</a:t>
              </a:r>
              <a:endParaRPr lang="en-US" sz="3200" u="sng" dirty="0"/>
            </a:p>
          </p:txBody>
        </p:sp>
        <p:sp>
          <p:nvSpPr>
            <p:cNvPr id="13" name="TextBox 12"/>
            <p:cNvSpPr txBox="1"/>
            <p:nvPr/>
          </p:nvSpPr>
          <p:spPr>
            <a:xfrm>
              <a:off x="5715000" y="5410200"/>
              <a:ext cx="2636363" cy="523220"/>
            </a:xfrm>
            <a:prstGeom prst="rect">
              <a:avLst/>
            </a:prstGeom>
            <a:noFill/>
          </p:spPr>
          <p:txBody>
            <a:bodyPr wrap="none" rtlCol="0">
              <a:spAutoFit/>
            </a:bodyPr>
            <a:lstStyle/>
            <a:p>
              <a:r>
                <a:rPr lang="en-US" sz="2800" dirty="0" smtClean="0"/>
                <a:t>Heat from below</a:t>
              </a:r>
              <a:endParaRPr lang="en-US" sz="2800" dirty="0"/>
            </a:p>
          </p:txBody>
        </p:sp>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41" b="9719"/>
            <a:stretch/>
          </p:blipFill>
          <p:spPr bwMode="auto">
            <a:xfrm>
              <a:off x="6063969" y="5867400"/>
              <a:ext cx="1860831" cy="93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7487" y="1984087"/>
              <a:ext cx="911513" cy="91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086600" y="1828800"/>
              <a:ext cx="1743298" cy="954107"/>
            </a:xfrm>
            <a:prstGeom prst="rect">
              <a:avLst/>
            </a:prstGeom>
            <a:noFill/>
          </p:spPr>
          <p:txBody>
            <a:bodyPr wrap="none" rtlCol="0">
              <a:spAutoFit/>
            </a:bodyPr>
            <a:lstStyle/>
            <a:p>
              <a:r>
                <a:rPr lang="en-US" sz="2800" dirty="0" smtClean="0"/>
                <a:t>Heat from </a:t>
              </a:r>
            </a:p>
            <a:p>
              <a:r>
                <a:rPr lang="en-US" sz="2800" dirty="0" smtClean="0"/>
                <a:t>above</a:t>
              </a:r>
              <a:endParaRPr lang="en-US" sz="2800" dirty="0"/>
            </a:p>
          </p:txBody>
        </p:sp>
      </p:grpSp>
    </p:spTree>
    <p:extLst>
      <p:ext uri="{BB962C8B-B14F-4D97-AF65-F5344CB8AC3E}">
        <p14:creationId xmlns:p14="http://schemas.microsoft.com/office/powerpoint/2010/main" val="5958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2514600" y="1600200"/>
            <a:ext cx="6553200" cy="4525963"/>
          </a:xfrm>
        </p:spPr>
        <p:txBody>
          <a:bodyPr/>
          <a:lstStyle/>
          <a:p>
            <a:r>
              <a:rPr lang="en-US" dirty="0" smtClean="0">
                <a:solidFill>
                  <a:srgbClr val="FF0000"/>
                </a:solidFill>
              </a:rPr>
              <a:t>Match between study system and experimental methods</a:t>
            </a:r>
          </a:p>
          <a:p>
            <a:pPr marL="0" indent="0">
              <a:buNone/>
            </a:pPr>
            <a:endParaRPr lang="en-US" dirty="0" smtClean="0"/>
          </a:p>
          <a:p>
            <a:r>
              <a:rPr lang="en-US" dirty="0" smtClean="0">
                <a:solidFill>
                  <a:srgbClr val="FF0000"/>
                </a:solidFill>
              </a:rPr>
              <a:t>Confounding variables are unavoidable and influence interpretation of results</a:t>
            </a:r>
            <a:endParaRPr lang="en-US"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1706880"/>
            <a:ext cx="2348593" cy="176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4521926"/>
            <a:ext cx="2253343" cy="180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1219200"/>
            <a:ext cx="1285929" cy="584775"/>
          </a:xfrm>
          <a:prstGeom prst="rect">
            <a:avLst/>
          </a:prstGeom>
          <a:noFill/>
        </p:spPr>
        <p:txBody>
          <a:bodyPr wrap="none" rtlCol="0">
            <a:spAutoFit/>
          </a:bodyPr>
          <a:lstStyle/>
          <a:p>
            <a:r>
              <a:rPr lang="en-US" sz="3200" dirty="0" smtClean="0"/>
              <a:t>Desert</a:t>
            </a:r>
            <a:endParaRPr lang="en-US" sz="3200" dirty="0"/>
          </a:p>
        </p:txBody>
      </p:sp>
      <p:sp>
        <p:nvSpPr>
          <p:cNvPr id="7" name="TextBox 6"/>
          <p:cNvSpPr txBox="1"/>
          <p:nvPr/>
        </p:nvSpPr>
        <p:spPr>
          <a:xfrm>
            <a:off x="228600" y="3987225"/>
            <a:ext cx="1880451" cy="584775"/>
          </a:xfrm>
          <a:prstGeom prst="rect">
            <a:avLst/>
          </a:prstGeom>
          <a:noFill/>
        </p:spPr>
        <p:txBody>
          <a:bodyPr wrap="none" rtlCol="0">
            <a:spAutoFit/>
          </a:bodyPr>
          <a:lstStyle/>
          <a:p>
            <a:r>
              <a:rPr lang="en-US" sz="3200" dirty="0" smtClean="0"/>
              <a:t>Rainforest</a:t>
            </a:r>
            <a:endParaRPr lang="en-US" sz="3200" dirty="0"/>
          </a:p>
        </p:txBody>
      </p:sp>
    </p:spTree>
    <p:extLst>
      <p:ext uri="{BB962C8B-B14F-4D97-AF65-F5344CB8AC3E}">
        <p14:creationId xmlns:p14="http://schemas.microsoft.com/office/powerpoint/2010/main" val="3633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endParaRPr lang="en-US" altLang="en-US" dirty="0"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21889" t="13470" r="20331" b="9525"/>
          <a:stretch>
            <a:fillRect/>
          </a:stretch>
        </p:blipFill>
        <p:spPr bwMode="auto">
          <a:xfrm>
            <a:off x="1672924" y="1371600"/>
            <a:ext cx="731867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4600" y="1752600"/>
            <a:ext cx="362600" cy="461665"/>
          </a:xfrm>
          <a:prstGeom prst="rect">
            <a:avLst/>
          </a:prstGeom>
          <a:noFill/>
        </p:spPr>
        <p:txBody>
          <a:bodyPr wrap="none" rtlCol="0">
            <a:spAutoFit/>
          </a:bodyPr>
          <a:lstStyle/>
          <a:p>
            <a:r>
              <a:rPr lang="en-US" sz="2400" dirty="0" smtClean="0"/>
              <a:t>A</a:t>
            </a:r>
            <a:endParaRPr lang="en-US" sz="2400" dirty="0"/>
          </a:p>
        </p:txBody>
      </p:sp>
      <p:sp>
        <p:nvSpPr>
          <p:cNvPr id="6" name="TextBox 5"/>
          <p:cNvSpPr txBox="1"/>
          <p:nvPr/>
        </p:nvSpPr>
        <p:spPr>
          <a:xfrm>
            <a:off x="5504800" y="1519535"/>
            <a:ext cx="362600" cy="461665"/>
          </a:xfrm>
          <a:prstGeom prst="rect">
            <a:avLst/>
          </a:prstGeom>
          <a:noFill/>
        </p:spPr>
        <p:txBody>
          <a:bodyPr wrap="none" rtlCol="0">
            <a:spAutoFit/>
          </a:bodyPr>
          <a:lstStyle/>
          <a:p>
            <a:r>
              <a:rPr lang="en-US" sz="2400" dirty="0" smtClean="0"/>
              <a:t>B</a:t>
            </a:r>
            <a:endParaRPr lang="en-US" sz="2400" dirty="0"/>
          </a:p>
        </p:txBody>
      </p:sp>
      <p:sp>
        <p:nvSpPr>
          <p:cNvPr id="7" name="TextBox 6"/>
          <p:cNvSpPr txBox="1"/>
          <p:nvPr/>
        </p:nvSpPr>
        <p:spPr>
          <a:xfrm>
            <a:off x="5943600" y="4491335"/>
            <a:ext cx="348172" cy="461665"/>
          </a:xfrm>
          <a:prstGeom prst="rect">
            <a:avLst/>
          </a:prstGeom>
          <a:noFill/>
        </p:spPr>
        <p:txBody>
          <a:bodyPr wrap="none" rtlCol="0">
            <a:spAutoFit/>
          </a:bodyPr>
          <a:lstStyle/>
          <a:p>
            <a:r>
              <a:rPr lang="en-US" sz="2400" dirty="0"/>
              <a:t>C</a:t>
            </a:r>
          </a:p>
        </p:txBody>
      </p:sp>
      <p:sp>
        <p:nvSpPr>
          <p:cNvPr id="9" name="Title 1"/>
          <p:cNvSpPr>
            <a:spLocks noGrp="1"/>
          </p:cNvSpPr>
          <p:nvPr>
            <p:ph type="title"/>
          </p:nvPr>
        </p:nvSpPr>
        <p:spPr>
          <a:xfrm>
            <a:off x="457200" y="274638"/>
            <a:ext cx="8229600" cy="1143000"/>
          </a:xfrm>
        </p:spPr>
        <p:txBody>
          <a:bodyPr>
            <a:normAutofit fontScale="90000"/>
          </a:bodyPr>
          <a:lstStyle/>
          <a:p>
            <a:pPr>
              <a:defRPr/>
            </a:pPr>
            <a:r>
              <a:rPr lang="en-US" dirty="0" smtClean="0"/>
              <a:t>Shifts in geographic ranges: Southern </a:t>
            </a:r>
            <a:r>
              <a:rPr lang="en-US" dirty="0"/>
              <a:t>P</a:t>
            </a:r>
            <a:r>
              <a:rPr lang="en-US" dirty="0" smtClean="0"/>
              <a:t>ine Beetle </a:t>
            </a:r>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6" y="923191"/>
            <a:ext cx="1944716" cy="116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64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Big question</a:t>
            </a:r>
            <a:r>
              <a:rPr lang="en-US" dirty="0"/>
              <a:t>:</a:t>
            </a:r>
            <a:r>
              <a:rPr lang="en-US" dirty="0" smtClean="0"/>
              <a:t/>
            </a:r>
            <a:br>
              <a:rPr lang="en-US" dirty="0" smtClean="0"/>
            </a:br>
            <a:r>
              <a:rPr lang="en-US" dirty="0" smtClean="0"/>
              <a:t>What management activities will promote/allow for range shifts?</a:t>
            </a:r>
            <a:endParaRPr lang="en-US" dirty="0"/>
          </a:p>
        </p:txBody>
      </p:sp>
      <p:sp>
        <p:nvSpPr>
          <p:cNvPr id="3" name="Content Placeholder 2"/>
          <p:cNvSpPr>
            <a:spLocks noGrp="1"/>
          </p:cNvSpPr>
          <p:nvPr>
            <p:ph idx="1"/>
          </p:nvPr>
        </p:nvSpPr>
        <p:spPr>
          <a:xfrm>
            <a:off x="3886200" y="2667000"/>
            <a:ext cx="4800600" cy="3459163"/>
          </a:xfrm>
        </p:spPr>
        <p:txBody>
          <a:bodyPr/>
          <a:lstStyle/>
          <a:p>
            <a:r>
              <a:rPr lang="en-US" dirty="0" smtClean="0"/>
              <a:t>Students pick a specific reserve and develop a management plan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8" y="2057400"/>
            <a:ext cx="357581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648200" y="4397514"/>
            <a:ext cx="3873781" cy="2460486"/>
            <a:chOff x="4648200" y="4397514"/>
            <a:chExt cx="3873781" cy="2460486"/>
          </a:xfrm>
        </p:grpSpPr>
        <p:sp>
          <p:nvSpPr>
            <p:cNvPr id="5" name="Oval 4"/>
            <p:cNvSpPr/>
            <p:nvPr/>
          </p:nvSpPr>
          <p:spPr>
            <a:xfrm>
              <a:off x="4648200" y="4610100"/>
              <a:ext cx="1066800" cy="22479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574967">
              <a:off x="6864631" y="5144161"/>
              <a:ext cx="1066800" cy="22479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5753100" y="5067300"/>
              <a:ext cx="914400" cy="685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4397514"/>
              <a:ext cx="516488" cy="707886"/>
            </a:xfrm>
            <a:prstGeom prst="rect">
              <a:avLst/>
            </a:prstGeom>
            <a:noFill/>
          </p:spPr>
          <p:txBody>
            <a:bodyPr wrap="none" rtlCol="0">
              <a:spAutoFit/>
            </a:bodyPr>
            <a:lstStyle/>
            <a:p>
              <a:r>
                <a:rPr lang="en-US" sz="4000" dirty="0" smtClean="0"/>
                <a:t>N</a:t>
              </a:r>
              <a:endParaRPr lang="en-US" sz="4000" dirty="0"/>
            </a:p>
          </p:txBody>
        </p:sp>
      </p:grpSp>
    </p:spTree>
    <p:extLst>
      <p:ext uri="{BB962C8B-B14F-4D97-AF65-F5344CB8AC3E}">
        <p14:creationId xmlns:p14="http://schemas.microsoft.com/office/powerpoint/2010/main" val="3870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build the southern fence if it restricts range shifts?</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1978251"/>
            <a:ext cx="3819525" cy="487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262"/>
          <a:stretch/>
        </p:blipFill>
        <p:spPr bwMode="auto">
          <a:xfrm>
            <a:off x="204107" y="4796275"/>
            <a:ext cx="4152900" cy="198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globalsecurity.org/security/systems/images/mexico-wall-pedestrian-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256314" cy="318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Continue to add active learning activities to improve student learning and engagement</a:t>
            </a:r>
            <a:endParaRPr lang="en-US" dirty="0"/>
          </a:p>
        </p:txBody>
      </p:sp>
    </p:spTree>
    <p:extLst>
      <p:ext uri="{BB962C8B-B14F-4D97-AF65-F5344CB8AC3E}">
        <p14:creationId xmlns:p14="http://schemas.microsoft.com/office/powerpoint/2010/main" val="41153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Two activities</a:t>
            </a:r>
            <a:endParaRPr lang="en-US" dirty="0"/>
          </a:p>
        </p:txBody>
      </p:sp>
      <p:sp>
        <p:nvSpPr>
          <p:cNvPr id="3" name="Content Placeholder 2"/>
          <p:cNvSpPr>
            <a:spLocks noGrp="1"/>
          </p:cNvSpPr>
          <p:nvPr>
            <p:ph idx="1"/>
          </p:nvPr>
        </p:nvSpPr>
        <p:spPr/>
        <p:txBody>
          <a:bodyPr/>
          <a:lstStyle/>
          <a:p>
            <a:r>
              <a:rPr lang="en-US" dirty="0" smtClean="0"/>
              <a:t>Impact of climate change on species diversity within communities</a:t>
            </a:r>
          </a:p>
          <a:p>
            <a:endParaRPr lang="en-US" dirty="0"/>
          </a:p>
          <a:p>
            <a:r>
              <a:rPr lang="en-US" dirty="0" smtClean="0"/>
              <a:t>Implications of shifting species’ ranges for reserve design and </a:t>
            </a:r>
            <a:r>
              <a:rPr lang="en-US" dirty="0" smtClean="0"/>
              <a:t>management</a:t>
            </a:r>
            <a:endParaRPr lang="en-US" dirty="0" smtClean="0"/>
          </a:p>
          <a:p>
            <a:endParaRPr lang="en-US" dirty="0"/>
          </a:p>
          <a:p>
            <a:endParaRPr lang="en-US" dirty="0"/>
          </a:p>
        </p:txBody>
      </p:sp>
    </p:spTree>
    <p:extLst>
      <p:ext uri="{BB962C8B-B14F-4D97-AF65-F5344CB8AC3E}">
        <p14:creationId xmlns:p14="http://schemas.microsoft.com/office/powerpoint/2010/main" val="28630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course</a:t>
            </a:r>
            <a:endParaRPr lang="en-US" dirty="0"/>
          </a:p>
        </p:txBody>
      </p:sp>
      <p:sp>
        <p:nvSpPr>
          <p:cNvPr id="3" name="Content Placeholder 2"/>
          <p:cNvSpPr>
            <a:spLocks noGrp="1"/>
          </p:cNvSpPr>
          <p:nvPr>
            <p:ph idx="1"/>
          </p:nvPr>
        </p:nvSpPr>
        <p:spPr/>
        <p:txBody>
          <a:bodyPr/>
          <a:lstStyle/>
          <a:p>
            <a:r>
              <a:rPr lang="en-US" dirty="0" smtClean="0"/>
              <a:t>Ecology, Evolution &amp; Heredity</a:t>
            </a:r>
          </a:p>
          <a:p>
            <a:pPr lvl="1"/>
            <a:r>
              <a:rPr lang="en-US" dirty="0" smtClean="0"/>
              <a:t>1</a:t>
            </a:r>
            <a:r>
              <a:rPr lang="en-US" baseline="30000" dirty="0" smtClean="0"/>
              <a:t>st</a:t>
            </a:r>
            <a:r>
              <a:rPr lang="en-US" dirty="0" smtClean="0"/>
              <a:t> course in Biology introductory sequence</a:t>
            </a:r>
          </a:p>
          <a:p>
            <a:pPr lvl="1"/>
            <a:r>
              <a:rPr lang="en-US" dirty="0" smtClean="0"/>
              <a:t>Goals</a:t>
            </a:r>
          </a:p>
          <a:p>
            <a:pPr lvl="2"/>
            <a:r>
              <a:rPr lang="en-US" dirty="0" smtClean="0"/>
              <a:t>Develop an understanding of the influence of climate on populations, communities and ecosystems</a:t>
            </a:r>
          </a:p>
          <a:p>
            <a:pPr lvl="2"/>
            <a:r>
              <a:rPr lang="en-US" dirty="0" smtClean="0"/>
              <a:t>Gain an understanding of the scientific method as a means of generating knowledge</a:t>
            </a:r>
          </a:p>
          <a:p>
            <a:pPr lvl="2"/>
            <a:r>
              <a:rPr lang="en-US" dirty="0"/>
              <a:t>To gain a better understanding of the role of biology in shaping society</a:t>
            </a:r>
          </a:p>
        </p:txBody>
      </p:sp>
    </p:spTree>
    <p:extLst>
      <p:ext uri="{BB962C8B-B14F-4D97-AF65-F5344CB8AC3E}">
        <p14:creationId xmlns:p14="http://schemas.microsoft.com/office/powerpoint/2010/main" val="9306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2_17Figur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
            <a:ext cx="3892530" cy="25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02_14Figur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2" y="1"/>
            <a:ext cx="477321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Fig. 2.24.png"/>
          <p:cNvPicPr>
            <a:picLocks noChangeAspect="1"/>
          </p:cNvPicPr>
          <p:nvPr/>
        </p:nvPicPr>
        <p:blipFill>
          <a:blip r:embed="rId5" cstate="print">
            <a:extLst>
              <a:ext uri="{28A0092B-C50C-407E-A947-70E740481C1C}">
                <a14:useLocalDpi xmlns:a14="http://schemas.microsoft.com/office/drawing/2010/main" val="0"/>
              </a:ext>
            </a:extLst>
          </a:blip>
          <a:srcRect b="16106"/>
          <a:stretch>
            <a:fillRect/>
          </a:stretch>
        </p:blipFill>
        <p:spPr bwMode="auto">
          <a:xfrm>
            <a:off x="-21905" y="3352800"/>
            <a:ext cx="553865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1464" y="3505200"/>
            <a:ext cx="3692535" cy="257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78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40297" y="0"/>
            <a:ext cx="4078894" cy="3124202"/>
            <a:chOff x="144459" y="0"/>
            <a:chExt cx="4078894" cy="3124202"/>
          </a:xfrm>
        </p:grpSpPr>
        <p:pic>
          <p:nvPicPr>
            <p:cNvPr id="4" name="Picture 3" descr="f02-19-9780123741820"/>
            <p:cNvPicPr>
              <a:picLocks noChangeAspect="1" noChangeArrowheads="1"/>
            </p:cNvPicPr>
            <p:nvPr/>
          </p:nvPicPr>
          <p:blipFill rotWithShape="1">
            <a:blip r:embed="rId3">
              <a:extLst>
                <a:ext uri="{28A0092B-C50C-407E-A947-70E740481C1C}">
                  <a14:useLocalDpi xmlns:a14="http://schemas.microsoft.com/office/drawing/2010/main" val="0"/>
                </a:ext>
              </a:extLst>
            </a:blip>
            <a:srcRect l="16441" t="30640" r="7324" b="7608"/>
            <a:stretch/>
          </p:blipFill>
          <p:spPr bwMode="auto">
            <a:xfrm>
              <a:off x="144459" y="304800"/>
              <a:ext cx="4078894" cy="281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00200" y="0"/>
              <a:ext cx="1388585" cy="369332"/>
            </a:xfrm>
            <a:prstGeom prst="rect">
              <a:avLst/>
            </a:prstGeom>
            <a:noFill/>
          </p:spPr>
          <p:txBody>
            <a:bodyPr wrap="none" rtlCol="0">
              <a:spAutoFit/>
            </a:bodyPr>
            <a:lstStyle/>
            <a:p>
              <a:r>
                <a:rPr lang="en-US" dirty="0" smtClean="0"/>
                <a:t>Temperature</a:t>
              </a:r>
              <a:endParaRPr lang="en-US" dirty="0"/>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860"/>
            <a:ext cx="4648200" cy="359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907267" y="3429000"/>
            <a:ext cx="7017533" cy="3413520"/>
            <a:chOff x="907267" y="3429000"/>
            <a:chExt cx="7017533" cy="3413520"/>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1166" y="3429000"/>
              <a:ext cx="5461633" cy="341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07267" y="4114800"/>
              <a:ext cx="540533" cy="1938992"/>
            </a:xfrm>
            <a:prstGeom prst="rect">
              <a:avLst/>
            </a:prstGeom>
            <a:noFill/>
          </p:spPr>
          <p:txBody>
            <a:bodyPr wrap="none" rtlCol="0">
              <a:spAutoFit/>
            </a:bodyPr>
            <a:lstStyle/>
            <a:p>
              <a:r>
                <a:rPr lang="en-US" sz="6000" b="1" dirty="0" smtClean="0">
                  <a:solidFill>
                    <a:srgbClr val="FF0000"/>
                  </a:solidFill>
                </a:rPr>
                <a:t>?</a:t>
              </a:r>
            </a:p>
            <a:p>
              <a:r>
                <a:rPr lang="en-US" sz="6000" b="1" dirty="0">
                  <a:solidFill>
                    <a:srgbClr val="FF0000"/>
                  </a:solidFill>
                </a:rPr>
                <a:t>?</a:t>
              </a:r>
            </a:p>
          </p:txBody>
        </p:sp>
        <p:sp>
          <p:nvSpPr>
            <p:cNvPr id="11" name="TextBox 10"/>
            <p:cNvSpPr txBox="1"/>
            <p:nvPr/>
          </p:nvSpPr>
          <p:spPr>
            <a:xfrm>
              <a:off x="7384267" y="4114800"/>
              <a:ext cx="540533" cy="1938992"/>
            </a:xfrm>
            <a:prstGeom prst="rect">
              <a:avLst/>
            </a:prstGeom>
            <a:noFill/>
          </p:spPr>
          <p:txBody>
            <a:bodyPr wrap="none" rtlCol="0">
              <a:spAutoFit/>
            </a:bodyPr>
            <a:lstStyle/>
            <a:p>
              <a:r>
                <a:rPr lang="en-US" sz="6000" b="1" dirty="0" smtClean="0">
                  <a:solidFill>
                    <a:srgbClr val="FF0000"/>
                  </a:solidFill>
                </a:rPr>
                <a:t>?</a:t>
              </a:r>
            </a:p>
            <a:p>
              <a:r>
                <a:rPr lang="en-US" sz="6000" b="1" dirty="0">
                  <a:solidFill>
                    <a:srgbClr val="FF0000"/>
                  </a:solidFill>
                </a:rPr>
                <a:t>?</a:t>
              </a:r>
            </a:p>
          </p:txBody>
        </p:sp>
      </p:grpSp>
    </p:spTree>
    <p:extLst>
      <p:ext uri="{BB962C8B-B14F-4D97-AF65-F5344CB8AC3E}">
        <p14:creationId xmlns:p14="http://schemas.microsoft.com/office/powerpoint/2010/main" val="21779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7267" y="3429000"/>
            <a:ext cx="7017533" cy="3413520"/>
            <a:chOff x="907267" y="3429000"/>
            <a:chExt cx="7017533" cy="341352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166" y="3429000"/>
              <a:ext cx="5461633" cy="341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07267" y="4114800"/>
              <a:ext cx="540533" cy="1938992"/>
            </a:xfrm>
            <a:prstGeom prst="rect">
              <a:avLst/>
            </a:prstGeom>
            <a:noFill/>
          </p:spPr>
          <p:txBody>
            <a:bodyPr wrap="none" rtlCol="0">
              <a:spAutoFit/>
            </a:bodyPr>
            <a:lstStyle/>
            <a:p>
              <a:r>
                <a:rPr lang="en-US" sz="6000" b="1" dirty="0" smtClean="0">
                  <a:solidFill>
                    <a:srgbClr val="FF0000"/>
                  </a:solidFill>
                </a:rPr>
                <a:t>?</a:t>
              </a:r>
            </a:p>
            <a:p>
              <a:r>
                <a:rPr lang="en-US" sz="6000" b="1" dirty="0">
                  <a:solidFill>
                    <a:srgbClr val="FF0000"/>
                  </a:solidFill>
                </a:rPr>
                <a:t>?</a:t>
              </a:r>
            </a:p>
          </p:txBody>
        </p:sp>
        <p:sp>
          <p:nvSpPr>
            <p:cNvPr id="11" name="TextBox 10"/>
            <p:cNvSpPr txBox="1"/>
            <p:nvPr/>
          </p:nvSpPr>
          <p:spPr>
            <a:xfrm>
              <a:off x="7384267" y="4114800"/>
              <a:ext cx="540533" cy="1938992"/>
            </a:xfrm>
            <a:prstGeom prst="rect">
              <a:avLst/>
            </a:prstGeom>
            <a:noFill/>
          </p:spPr>
          <p:txBody>
            <a:bodyPr wrap="none" rtlCol="0">
              <a:spAutoFit/>
            </a:bodyPr>
            <a:lstStyle/>
            <a:p>
              <a:r>
                <a:rPr lang="en-US" sz="6000" b="1" dirty="0" smtClean="0">
                  <a:solidFill>
                    <a:srgbClr val="FF0000"/>
                  </a:solidFill>
                </a:rPr>
                <a:t>?</a:t>
              </a:r>
            </a:p>
            <a:p>
              <a:r>
                <a:rPr lang="en-US" sz="6000" b="1" dirty="0">
                  <a:solidFill>
                    <a:srgbClr val="FF0000"/>
                  </a:solidFill>
                </a:rPr>
                <a:t>?</a:t>
              </a:r>
            </a:p>
          </p:txBody>
        </p:sp>
      </p:grpSp>
      <p:sp>
        <p:nvSpPr>
          <p:cNvPr id="10" name="Title 1"/>
          <p:cNvSpPr>
            <a:spLocks noGrp="1"/>
          </p:cNvSpPr>
          <p:nvPr>
            <p:ph type="title"/>
          </p:nvPr>
        </p:nvSpPr>
        <p:spPr>
          <a:xfrm>
            <a:off x="457200" y="990600"/>
            <a:ext cx="8229600" cy="1143000"/>
          </a:xfrm>
        </p:spPr>
        <p:txBody>
          <a:bodyPr>
            <a:normAutofit fontScale="90000"/>
          </a:bodyPr>
          <a:lstStyle/>
          <a:p>
            <a:r>
              <a:rPr lang="en-US" b="1" dirty="0" smtClean="0"/>
              <a:t>How will natural systems be influenced by climate change?</a:t>
            </a:r>
            <a:endParaRPr lang="en-US" b="1" dirty="0"/>
          </a:p>
        </p:txBody>
      </p:sp>
      <p:sp>
        <p:nvSpPr>
          <p:cNvPr id="2" name="TextBox 1"/>
          <p:cNvSpPr txBox="1"/>
          <p:nvPr/>
        </p:nvSpPr>
        <p:spPr>
          <a:xfrm>
            <a:off x="1371600" y="2451840"/>
            <a:ext cx="6569234" cy="584775"/>
          </a:xfrm>
          <a:prstGeom prst="rect">
            <a:avLst/>
          </a:prstGeom>
          <a:noFill/>
        </p:spPr>
        <p:txBody>
          <a:bodyPr wrap="none" rtlCol="0">
            <a:spAutoFit/>
          </a:bodyPr>
          <a:lstStyle/>
          <a:p>
            <a:r>
              <a:rPr lang="en-US" sz="3200" dirty="0" smtClean="0">
                <a:solidFill>
                  <a:srgbClr val="FF0000"/>
                </a:solidFill>
              </a:rPr>
              <a:t>Identify student’s preconceived ideas  </a:t>
            </a:r>
            <a:endParaRPr lang="en-US" sz="3200" dirty="0">
              <a:solidFill>
                <a:srgbClr val="FF0000"/>
              </a:solidFill>
            </a:endParaRPr>
          </a:p>
        </p:txBody>
      </p:sp>
    </p:spTree>
    <p:extLst>
      <p:ext uri="{BB962C8B-B14F-4D97-AF65-F5344CB8AC3E}">
        <p14:creationId xmlns:p14="http://schemas.microsoft.com/office/powerpoint/2010/main" val="5610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1" name="Picture 13" descr="f10-04-978012374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862" y="1565411"/>
            <a:ext cx="4687189" cy="28533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6200" y="2438400"/>
            <a:ext cx="6708256" cy="4305300"/>
            <a:chOff x="76200" y="2438400"/>
            <a:chExt cx="6708256" cy="430530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267200"/>
              <a:ext cx="39624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05400" y="2438400"/>
              <a:ext cx="1679056"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500" y="76614"/>
            <a:ext cx="8039100" cy="3809172"/>
            <a:chOff x="571500" y="76614"/>
            <a:chExt cx="8039100" cy="3809172"/>
          </a:xfrm>
        </p:grpSpPr>
        <p:sp>
          <p:nvSpPr>
            <p:cNvPr id="6" name="Rectangle 5"/>
            <p:cNvSpPr/>
            <p:nvPr/>
          </p:nvSpPr>
          <p:spPr>
            <a:xfrm>
              <a:off x="5105400" y="1828800"/>
              <a:ext cx="3505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4" descr="f10-03-97801237418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 y="76614"/>
              <a:ext cx="2971800" cy="380917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4191000" y="4942582"/>
            <a:ext cx="4784651" cy="1077218"/>
          </a:xfrm>
          <a:prstGeom prst="rect">
            <a:avLst/>
          </a:prstGeom>
          <a:noFill/>
        </p:spPr>
        <p:txBody>
          <a:bodyPr wrap="square" rtlCol="0">
            <a:spAutoFit/>
          </a:bodyPr>
          <a:lstStyle/>
          <a:p>
            <a:r>
              <a:rPr lang="en-US" sz="3200" dirty="0" smtClean="0">
                <a:solidFill>
                  <a:srgbClr val="FF0000"/>
                </a:solidFill>
              </a:rPr>
              <a:t>Little is known: Discoveries are still to be made!</a:t>
            </a:r>
            <a:endParaRPr lang="en-US" sz="3200" dirty="0">
              <a:solidFill>
                <a:srgbClr val="FF0000"/>
              </a:solidFill>
            </a:endParaRPr>
          </a:p>
        </p:txBody>
      </p:sp>
    </p:spTree>
    <p:extLst>
      <p:ext uri="{BB962C8B-B14F-4D97-AF65-F5344CB8AC3E}">
        <p14:creationId xmlns:p14="http://schemas.microsoft.com/office/powerpoint/2010/main" val="34362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86800" cy="1143000"/>
          </a:xfrm>
        </p:spPr>
        <p:txBody>
          <a:bodyPr>
            <a:normAutofit fontScale="90000"/>
          </a:bodyPr>
          <a:lstStyle/>
          <a:p>
            <a:r>
              <a:rPr lang="en-US" u="sng" dirty="0" smtClean="0"/>
              <a:t>Big question</a:t>
            </a:r>
            <a:r>
              <a:rPr lang="en-US" dirty="0" smtClean="0"/>
              <a:t>:</a:t>
            </a:r>
            <a:br>
              <a:rPr lang="en-US" dirty="0" smtClean="0"/>
            </a:br>
            <a:r>
              <a:rPr lang="en-US" dirty="0" smtClean="0"/>
              <a:t>Will species diversity within communities change in response to climate change?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2738497"/>
            <a:ext cx="3623749" cy="2062103"/>
          </a:xfrm>
          <a:prstGeom prst="rect">
            <a:avLst/>
          </a:prstGeom>
          <a:noFill/>
        </p:spPr>
        <p:txBody>
          <a:bodyPr wrap="none" rtlCol="0">
            <a:spAutoFit/>
          </a:bodyPr>
          <a:lstStyle/>
          <a:p>
            <a:r>
              <a:rPr lang="en-US" sz="3200" u="sng" dirty="0" smtClean="0"/>
              <a:t>Climate components</a:t>
            </a:r>
          </a:p>
          <a:p>
            <a:pPr marL="285750" indent="-285750">
              <a:buFont typeface="Arial" panose="020B0604020202020204" pitchFamily="34" charset="0"/>
              <a:buChar char="•"/>
            </a:pPr>
            <a:r>
              <a:rPr lang="en-US" sz="3200" dirty="0" smtClean="0"/>
              <a:t>CO</a:t>
            </a:r>
            <a:r>
              <a:rPr lang="en-US" sz="3200" baseline="-25000" dirty="0" smtClean="0"/>
              <a:t>2</a:t>
            </a:r>
          </a:p>
          <a:p>
            <a:pPr marL="285750" indent="-285750">
              <a:buFont typeface="Arial" panose="020B0604020202020204" pitchFamily="34" charset="0"/>
              <a:buChar char="•"/>
            </a:pPr>
            <a:r>
              <a:rPr lang="en-US" sz="3200" dirty="0" smtClean="0"/>
              <a:t>Temperature</a:t>
            </a:r>
          </a:p>
          <a:p>
            <a:pPr marL="285750" indent="-285750">
              <a:buFont typeface="Arial" panose="020B0604020202020204" pitchFamily="34" charset="0"/>
              <a:buChar char="•"/>
            </a:pPr>
            <a:r>
              <a:rPr lang="en-US" sz="3200" dirty="0" smtClean="0"/>
              <a:t>Precipitation</a:t>
            </a:r>
            <a:endParaRPr lang="en-US" sz="3200" dirty="0"/>
          </a:p>
        </p:txBody>
      </p:sp>
    </p:spTree>
    <p:extLst>
      <p:ext uri="{BB962C8B-B14F-4D97-AF65-F5344CB8AC3E}">
        <p14:creationId xmlns:p14="http://schemas.microsoft.com/office/powerpoint/2010/main" val="135550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2514600" y="1600200"/>
            <a:ext cx="6553200" cy="4525963"/>
          </a:xfrm>
        </p:spPr>
        <p:txBody>
          <a:bodyPr/>
          <a:lstStyle/>
          <a:p>
            <a:r>
              <a:rPr lang="en-US" dirty="0" smtClean="0"/>
              <a:t>Design an experiment to determine the impact of warming on insect diversity</a:t>
            </a:r>
          </a:p>
          <a:p>
            <a:pPr marL="0" indent="0">
              <a:buNone/>
            </a:pPr>
            <a:endParaRPr lang="en-US" dirty="0" smtClean="0"/>
          </a:p>
          <a:p>
            <a:r>
              <a:rPr lang="en-US" u="sng" dirty="0" smtClean="0"/>
              <a:t>Peer review</a:t>
            </a:r>
            <a:r>
              <a:rPr lang="en-US" dirty="0" smtClean="0"/>
              <a:t>- </a:t>
            </a:r>
            <a:r>
              <a:rPr lang="en-US" dirty="0" smtClean="0"/>
              <a:t>Identify 2 potential confounding variables and suggest methods to eliminate these</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1706880"/>
            <a:ext cx="2348593" cy="176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 y="4521926"/>
            <a:ext cx="2253343" cy="180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1219200"/>
            <a:ext cx="1285929" cy="584775"/>
          </a:xfrm>
          <a:prstGeom prst="rect">
            <a:avLst/>
          </a:prstGeom>
          <a:noFill/>
        </p:spPr>
        <p:txBody>
          <a:bodyPr wrap="none" rtlCol="0">
            <a:spAutoFit/>
          </a:bodyPr>
          <a:lstStyle/>
          <a:p>
            <a:r>
              <a:rPr lang="en-US" sz="3200" dirty="0" smtClean="0"/>
              <a:t>Desert</a:t>
            </a:r>
            <a:endParaRPr lang="en-US" sz="3200" dirty="0"/>
          </a:p>
        </p:txBody>
      </p:sp>
      <p:sp>
        <p:nvSpPr>
          <p:cNvPr id="7" name="TextBox 6"/>
          <p:cNvSpPr txBox="1"/>
          <p:nvPr/>
        </p:nvSpPr>
        <p:spPr>
          <a:xfrm>
            <a:off x="228600" y="3987225"/>
            <a:ext cx="1880451" cy="584775"/>
          </a:xfrm>
          <a:prstGeom prst="rect">
            <a:avLst/>
          </a:prstGeom>
          <a:noFill/>
        </p:spPr>
        <p:txBody>
          <a:bodyPr wrap="none" rtlCol="0">
            <a:spAutoFit/>
          </a:bodyPr>
          <a:lstStyle/>
          <a:p>
            <a:r>
              <a:rPr lang="en-US" sz="3200" dirty="0" smtClean="0"/>
              <a:t>Rainforest</a:t>
            </a:r>
            <a:endParaRPr lang="en-US" sz="3200" dirty="0"/>
          </a:p>
        </p:txBody>
      </p:sp>
    </p:spTree>
    <p:extLst>
      <p:ext uri="{BB962C8B-B14F-4D97-AF65-F5344CB8AC3E}">
        <p14:creationId xmlns:p14="http://schemas.microsoft.com/office/powerpoint/2010/main" val="18956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865</Words>
  <Application>Microsoft Office PowerPoint</Application>
  <PresentationFormat>On-screen Show (4:3)</PresentationFormat>
  <Paragraphs>115</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Stimulating interest in climate change ecology among first year students </vt:lpstr>
      <vt:lpstr>Outline: Two activities</vt:lpstr>
      <vt:lpstr>The course</vt:lpstr>
      <vt:lpstr>PowerPoint Presentation</vt:lpstr>
      <vt:lpstr>PowerPoint Presentation</vt:lpstr>
      <vt:lpstr>How will natural systems be influenced by climate change?</vt:lpstr>
      <vt:lpstr>PowerPoint Presentation</vt:lpstr>
      <vt:lpstr>Big question: Will species diversity within communities change in response to climate change? </vt:lpstr>
      <vt:lpstr>Activity</vt:lpstr>
      <vt:lpstr>Difficulties inherent to ecological research </vt:lpstr>
      <vt:lpstr>Methods of warming</vt:lpstr>
      <vt:lpstr>Activity</vt:lpstr>
      <vt:lpstr>Shifts in geographic ranges: Southern Pine Beetle </vt:lpstr>
      <vt:lpstr>Big question: What management activities will promote/allow for range shifts?</vt:lpstr>
      <vt:lpstr>Should we build the southern fence if it restricts range shifts?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Research as a Means of Introducing First-Year Students to the Diversity of Ecological Approaches</dc:title>
  <dc:creator>SU</dc:creator>
  <cp:lastModifiedBy>SU</cp:lastModifiedBy>
  <cp:revision>53</cp:revision>
  <dcterms:created xsi:type="dcterms:W3CDTF">2015-01-08T18:35:10Z</dcterms:created>
  <dcterms:modified xsi:type="dcterms:W3CDTF">2015-01-09T14:34:37Z</dcterms:modified>
</cp:coreProperties>
</file>